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81" r:id="rId6"/>
    <p:sldId id="263" r:id="rId7"/>
    <p:sldId id="264" r:id="rId8"/>
    <p:sldId id="282" r:id="rId9"/>
    <p:sldId id="266" r:id="rId10"/>
    <p:sldId id="271" r:id="rId11"/>
    <p:sldId id="268" r:id="rId12"/>
    <p:sldId id="269" r:id="rId13"/>
    <p:sldId id="270" r:id="rId14"/>
    <p:sldId id="28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76" autoAdjust="0"/>
  </p:normalViewPr>
  <p:slideViewPr>
    <p:cSldViewPr>
      <p:cViewPr>
        <p:scale>
          <a:sx n="100" d="100"/>
          <a:sy n="100" d="100"/>
        </p:scale>
        <p:origin x="-2456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990E-F470-4843-AD54-A7D9D03E6286}" type="datetimeFigureOut">
              <a:rPr lang="en-CA" smtClean="0"/>
              <a:pPr/>
              <a:t>17-03-06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8CDB-EC77-419E-8481-07A8C6FA222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84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C0745-7D3A-4812-8A9E-AB3F95E61794}" type="datetimeFigureOut">
              <a:rPr lang="en-CA" smtClean="0"/>
              <a:pPr/>
              <a:t>17-03-06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FDF-F2CA-49B6-8D1D-4B807C3560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21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165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4"/>
                </a:solidFill>
              </a:defRPr>
            </a:lvl1pPr>
            <a:lvl2pPr>
              <a:defRPr baseline="0"/>
            </a:lvl2pPr>
            <a:lvl3pPr>
              <a:defRPr sz="1600"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70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95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832648" cy="4525963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736304" cy="4525963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 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01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4"/>
                </a:solidFill>
              </a:defRPr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471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1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93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43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36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566738"/>
          </a:xfrm>
        </p:spPr>
        <p:txBody>
          <a:bodyPr anchor="ctr" anchorCtr="0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340767"/>
            <a:ext cx="8640960" cy="33868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445224"/>
            <a:ext cx="8640960" cy="8048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369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6136" y="6444000"/>
            <a:ext cx="3294856" cy="402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CA" dirty="0" smtClean="0"/>
              <a:t>NAME OF DOCUMENT   |   </a:t>
            </a:r>
            <a:fld id="{E01EB3D5-0CCF-424D-83A6-8D77A5DE12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3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 spc="-3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spc="-3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spc="-3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spc="-3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spc="-3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544436"/>
            <a:ext cx="7772400" cy="1323439"/>
          </a:xfrm>
        </p:spPr>
        <p:txBody>
          <a:bodyPr>
            <a:spAutoFit/>
          </a:bodyPr>
          <a:lstStyle/>
          <a:p>
            <a:r>
              <a:rPr lang="en-CA" dirty="0" smtClean="0"/>
              <a:t>Transaction Flows</a:t>
            </a:r>
            <a:br>
              <a:rPr lang="en-CA" dirty="0" smtClean="0"/>
            </a:br>
            <a:r>
              <a:rPr lang="en-CA" dirty="0" smtClean="0"/>
              <a:t>Deposits &amp; Withdrawals</a:t>
            </a:r>
            <a:endParaRPr lang="en-CA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769640"/>
          </a:xfrm>
        </p:spPr>
        <p:txBody>
          <a:bodyPr>
            <a:noAutofit/>
          </a:bodyPr>
          <a:lstStyle/>
          <a:p>
            <a:r>
              <a:rPr lang="en-CA" dirty="0" smtClean="0"/>
              <a:t>March 2017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4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Returning Customer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2000" dirty="0" smtClean="0">
                <a:solidFill>
                  <a:schemeClr val="tx2"/>
                </a:solidFill>
              </a:rPr>
              <a:t>Bank Transaction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4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701972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000" cy="4525963"/>
          </a:xfrm>
        </p:spPr>
        <p:txBody>
          <a:bodyPr/>
          <a:lstStyle/>
          <a:p>
            <a:r>
              <a:rPr lang="en-CA" sz="1800" dirty="0"/>
              <a:t>If a customer</a:t>
            </a:r>
            <a:r>
              <a:rPr lang="en-CA" sz="1800" dirty="0" smtClean="0"/>
              <a:t> already has an </a:t>
            </a:r>
            <a:r>
              <a:rPr lang="en-CA" sz="1800" dirty="0"/>
              <a:t>INSTADEBIT account,</a:t>
            </a:r>
            <a:r>
              <a:rPr lang="en-CA" sz="1800" dirty="0" smtClean="0"/>
              <a:t> they </a:t>
            </a:r>
            <a:r>
              <a:rPr lang="en-CA" sz="1800" dirty="0"/>
              <a:t>simply </a:t>
            </a:r>
            <a:r>
              <a:rPr lang="en-CA" sz="1800" dirty="0" smtClean="0"/>
              <a:t>log in with their email address and password.</a:t>
            </a:r>
            <a:endParaRPr lang="en-CA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829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Approve!</a:t>
            </a:r>
            <a:endParaRPr lang="en-CA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697400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000" cy="4525963"/>
          </a:xfrm>
        </p:spPr>
        <p:txBody>
          <a:bodyPr/>
          <a:lstStyle/>
          <a:p>
            <a:r>
              <a:rPr lang="en-CA" sz="1800" dirty="0" smtClean="0"/>
              <a:t>Then approve the payment.</a:t>
            </a:r>
            <a:endParaRPr lang="en-CA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635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Payment Approved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4046"/>
          <a:stretch/>
        </p:blipFill>
        <p:spPr bwMode="auto">
          <a:xfrm>
            <a:off x="684000" y="1600201"/>
            <a:ext cx="4698000" cy="399731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3023840" cy="4525963"/>
          </a:xfrm>
        </p:spPr>
        <p:txBody>
          <a:bodyPr/>
          <a:lstStyle/>
          <a:p>
            <a:r>
              <a:rPr lang="en-CA" sz="1800" dirty="0" smtClean="0"/>
              <a:t>Upon approval, customers are presented with this Payment Approved screen.  </a:t>
            </a:r>
          </a:p>
          <a:p>
            <a:endParaRPr lang="en-CA" sz="1800" dirty="0" smtClean="0"/>
          </a:p>
          <a:p>
            <a:r>
              <a:rPr lang="en-CA" sz="1800" dirty="0" smtClean="0"/>
              <a:t>There is no action required by the customer on this page as they will automatically be taken back to their account page at the Merchant site after 3 seconds.  </a:t>
            </a:r>
          </a:p>
          <a:p>
            <a:endParaRPr lang="en-CA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567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Returning Customer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2000" dirty="0" smtClean="0">
                <a:solidFill>
                  <a:schemeClr val="tx2"/>
                </a:solidFill>
              </a:rPr>
              <a:t>Balance Transaction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4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3772673" cy="45259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240000" cy="4525963"/>
          </a:xfrm>
        </p:spPr>
        <p:txBody>
          <a:bodyPr/>
          <a:lstStyle/>
          <a:p>
            <a:r>
              <a:rPr lang="en-CA" sz="1800" dirty="0"/>
              <a:t>Balances are created in a user’s INSTADEBIT account upon receipt of a payout from a Merchant. </a:t>
            </a:r>
            <a:r>
              <a:rPr lang="en-CA" sz="1800" dirty="0" smtClean="0"/>
              <a:t> These funds will automatically be used to make a payment so long as there is enough in the balance to cover the entire amount of the transaction.  </a:t>
            </a:r>
          </a:p>
          <a:p>
            <a:endParaRPr lang="en-CA" sz="1800" dirty="0" smtClean="0"/>
          </a:p>
          <a:p>
            <a:r>
              <a:rPr lang="en-CA" sz="1800" dirty="0" smtClean="0"/>
              <a:t>Customers log in with their email address and password.</a:t>
            </a:r>
          </a:p>
          <a:p>
            <a:endParaRPr lang="en-CA" sz="18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Approve</a:t>
            </a:r>
            <a:r>
              <a:rPr lang="en-CA" smtClean="0"/>
              <a:t>! </a:t>
            </a:r>
            <a:endParaRPr lang="en-CA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245338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240000" cy="4525963"/>
          </a:xfrm>
        </p:spPr>
        <p:txBody>
          <a:bodyPr/>
          <a:lstStyle/>
          <a:p>
            <a:r>
              <a:rPr lang="en-CA" sz="1800" dirty="0" smtClean="0"/>
              <a:t>Then approve the payment.  </a:t>
            </a:r>
          </a:p>
          <a:p>
            <a:endParaRPr lang="en-CA" sz="1800" dirty="0" smtClean="0"/>
          </a:p>
          <a:p>
            <a:r>
              <a:rPr lang="en-CA" sz="1800" dirty="0" smtClean="0"/>
              <a:t>Note:  no fee is charged for balance transactions and the “Account” field changes from the user’s bank account to  “Instadebit Balance”.</a:t>
            </a:r>
            <a:endParaRPr lang="en-CA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56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Payment Approved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698000" cy="383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12776"/>
            <a:ext cx="3321000" cy="4525963"/>
          </a:xfrm>
        </p:spPr>
        <p:txBody>
          <a:bodyPr/>
          <a:lstStyle/>
          <a:p>
            <a:r>
              <a:rPr lang="en-CA" sz="1800" dirty="0" smtClean="0"/>
              <a:t>Upon approval, customers are presented with this Payment Approved screen.  </a:t>
            </a:r>
          </a:p>
          <a:p>
            <a:endParaRPr lang="en-CA" sz="1800" dirty="0"/>
          </a:p>
          <a:p>
            <a:r>
              <a:rPr lang="en-CA" sz="1800" dirty="0" smtClean="0"/>
              <a:t>There is no action required by the customer on this page as they will automatically be taken back to their account page at the Merchant site after 3 seconds.  </a:t>
            </a:r>
          </a:p>
          <a:p>
            <a:endParaRPr lang="en-CA" sz="1800" dirty="0"/>
          </a:p>
          <a:p>
            <a:r>
              <a:rPr lang="en-CA" sz="1800" dirty="0" smtClean="0"/>
              <a:t>The funds </a:t>
            </a:r>
            <a:r>
              <a:rPr lang="en-CA" sz="1800" dirty="0"/>
              <a:t>are taken from their INSTADEBIT account as opposed to their bank account and sent immediately to the Merchant for play.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67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Withdrawal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884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www.INSTADEBIT.com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602000"/>
            <a:ext cx="5834063" cy="396423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879824" cy="4525963"/>
          </a:xfrm>
        </p:spPr>
        <p:txBody>
          <a:bodyPr/>
          <a:lstStyle/>
          <a:p>
            <a:r>
              <a:rPr lang="en-CA" sz="1800" dirty="0"/>
              <a:t>If a customer receives a payout from a Merchant into their </a:t>
            </a:r>
            <a:r>
              <a:rPr lang="en-CA" sz="1800" dirty="0" smtClean="0"/>
              <a:t>INSTADEBIT balance  </a:t>
            </a:r>
            <a:r>
              <a:rPr lang="en-CA" sz="1800" dirty="0"/>
              <a:t>account, they can</a:t>
            </a:r>
            <a:r>
              <a:rPr lang="en-CA" sz="1800" dirty="0" smtClean="0"/>
              <a:t> either </a:t>
            </a:r>
            <a:r>
              <a:rPr lang="en-CA" sz="1800" dirty="0"/>
              <a:t>use the funds to play at a </a:t>
            </a:r>
            <a:r>
              <a:rPr lang="en-CA" sz="1800" dirty="0" smtClean="0"/>
              <a:t>Merchant’s site </a:t>
            </a:r>
            <a:r>
              <a:rPr lang="en-CA" sz="1800" dirty="0"/>
              <a:t>or ‘cash out’. </a:t>
            </a:r>
            <a:r>
              <a:rPr lang="en-CA" sz="1800" dirty="0" smtClean="0"/>
              <a:t> </a:t>
            </a:r>
          </a:p>
          <a:p>
            <a:endParaRPr lang="en-CA" sz="1800" dirty="0"/>
          </a:p>
          <a:p>
            <a:r>
              <a:rPr lang="en-CA" sz="1800" dirty="0" smtClean="0"/>
              <a:t>To cash out, the </a:t>
            </a:r>
            <a:r>
              <a:rPr lang="en-CA" sz="1800" dirty="0"/>
              <a:t>consumer</a:t>
            </a:r>
            <a:r>
              <a:rPr lang="en-CA" sz="1800" dirty="0" smtClean="0"/>
              <a:t> must log in to </a:t>
            </a:r>
            <a:r>
              <a:rPr lang="en-CA" sz="1800" dirty="0"/>
              <a:t>their INSTADEBIT account at www.INSTADEBIT.com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104" y="1357919"/>
            <a:ext cx="1584176" cy="432048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2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New Customer Sign Up &amp; First Transaction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Returning Customer 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CA" dirty="0"/>
              <a:t>Bank Transaction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CA" dirty="0"/>
              <a:t>Balance Transaction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Withdrawal Process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8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240000" cy="4525963"/>
          </a:xfrm>
        </p:spPr>
        <p:txBody>
          <a:bodyPr/>
          <a:lstStyle/>
          <a:p>
            <a:r>
              <a:rPr lang="en-CA" sz="1800" dirty="0"/>
              <a:t>To access their account details, the customer must enter their email address, </a:t>
            </a:r>
            <a:r>
              <a:rPr lang="en-CA" sz="1800" dirty="0" smtClean="0"/>
              <a:t>password, </a:t>
            </a:r>
            <a:r>
              <a:rPr lang="en-CA" sz="1800" dirty="0"/>
              <a:t>and correctly type in the CAPTCHA that is displayed on screen</a:t>
            </a:r>
          </a:p>
        </p:txBody>
      </p:sp>
      <p:pic>
        <p:nvPicPr>
          <p:cNvPr id="1026" name="Picture 2" descr="C:\Temp\SNAGHTML4dd8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2000"/>
            <a:ext cx="3786564" cy="4525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097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Withdraw Funds tab</a:t>
            </a:r>
            <a:endParaRPr lang="en-CA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947262" cy="45259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000" cy="4525963"/>
          </a:xfrm>
        </p:spPr>
        <p:txBody>
          <a:bodyPr/>
          <a:lstStyle/>
          <a:p>
            <a:r>
              <a:rPr lang="en-CA" sz="1800" dirty="0"/>
              <a:t>Once in their profile</a:t>
            </a:r>
            <a:r>
              <a:rPr lang="en-CA" sz="1800" dirty="0" smtClean="0"/>
              <a:t>, the customer clicks on either the Withdraw Funds tab at the top of the screen or the Withdraw hyperlink near their balance to </a:t>
            </a:r>
            <a:r>
              <a:rPr lang="en-CA" sz="1800" dirty="0"/>
              <a:t>have their payout sent to their bank account. </a:t>
            </a:r>
            <a:r>
              <a:rPr lang="en-CA" sz="1800" dirty="0" smtClean="0"/>
              <a:t> </a:t>
            </a:r>
            <a:endParaRPr lang="en-CA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1484784"/>
            <a:ext cx="1584176" cy="521207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1981201" y="5943600"/>
            <a:ext cx="381001" cy="381001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709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 amount to withdraw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683779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000" cy="4525963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5"/>
                </a:solidFill>
              </a:rPr>
              <a:t>The customer selects </a:t>
            </a:r>
            <a:r>
              <a:rPr lang="en-CA" sz="1800" dirty="0">
                <a:solidFill>
                  <a:schemeClr val="accent5"/>
                </a:solidFill>
              </a:rPr>
              <a:t>the currency of </a:t>
            </a:r>
            <a:r>
              <a:rPr lang="en-CA" sz="1800" dirty="0" smtClean="0">
                <a:solidFill>
                  <a:schemeClr val="accent5"/>
                </a:solidFill>
              </a:rPr>
              <a:t>the INSTADEBIT balance that they wish to withdraw from and the amount they wish to withdraw.</a:t>
            </a:r>
            <a:endParaRPr lang="en-CA" sz="1800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7200" y="4114800"/>
            <a:ext cx="304800" cy="1524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" y="4267200"/>
            <a:ext cx="304800" cy="15240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91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Withdrawal Confirmation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283299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240000" cy="4525963"/>
          </a:xfrm>
        </p:spPr>
        <p:txBody>
          <a:bodyPr/>
          <a:lstStyle/>
          <a:p>
            <a:r>
              <a:rPr lang="en-CA" sz="1800" dirty="0"/>
              <a:t>Upon</a:t>
            </a:r>
            <a:r>
              <a:rPr lang="en-CA" sz="1800" dirty="0" smtClean="0"/>
              <a:t> clicking approve, </a:t>
            </a:r>
            <a:r>
              <a:rPr lang="en-CA" sz="1800" dirty="0"/>
              <a:t>the funds </a:t>
            </a:r>
            <a:r>
              <a:rPr lang="en-CA" sz="1800" dirty="0" smtClean="0"/>
              <a:t>will </a:t>
            </a:r>
            <a:r>
              <a:rPr lang="en-CA" sz="1800" dirty="0"/>
              <a:t>be removed from their INSTADEBIT</a:t>
            </a:r>
            <a:r>
              <a:rPr lang="en-CA" sz="1800" dirty="0" smtClean="0"/>
              <a:t> balance account </a:t>
            </a:r>
            <a:r>
              <a:rPr lang="en-CA" sz="1800" dirty="0"/>
              <a:t>and sent to their bank </a:t>
            </a:r>
            <a:r>
              <a:rPr lang="en-CA" sz="1800" dirty="0" smtClean="0"/>
              <a:t>account within 3-5 days.</a:t>
            </a:r>
            <a:endParaRPr lang="en-CA" sz="1800" dirty="0">
              <a:solidFill>
                <a:srgbClr val="F6852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88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13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</a:t>
            </a:r>
            <a:r>
              <a:rPr lang="en-CA" dirty="0"/>
              <a:t>Customer Sign Up &amp; </a:t>
            </a:r>
            <a:br>
              <a:rPr lang="en-CA" dirty="0"/>
            </a:br>
            <a:r>
              <a:rPr lang="en-CA" dirty="0"/>
              <a:t>First Transaction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92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‘New User Checkout’</a:t>
            </a:r>
            <a:endParaRPr lang="en-CA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00200"/>
            <a:ext cx="4701972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240000" cy="4525963"/>
          </a:xfrm>
        </p:spPr>
        <p:txBody>
          <a:bodyPr/>
          <a:lstStyle/>
          <a:p>
            <a:r>
              <a:rPr lang="en-CA" sz="1800" dirty="0"/>
              <a:t>A</a:t>
            </a:r>
            <a:r>
              <a:rPr lang="en-CA" sz="1800" dirty="0" smtClean="0"/>
              <a:t> new </a:t>
            </a:r>
            <a:r>
              <a:rPr lang="en-CA" sz="1800" dirty="0"/>
              <a:t>u</a:t>
            </a:r>
            <a:r>
              <a:rPr lang="en-CA" sz="1800" dirty="0" smtClean="0"/>
              <a:t>ser </a:t>
            </a:r>
            <a:r>
              <a:rPr lang="en-CA" sz="1800" dirty="0"/>
              <a:t>to INSTADEBIT will click on the ‘New User Checkout’ button.  </a:t>
            </a:r>
            <a:endParaRPr lang="en-CA" sz="1800" dirty="0" smtClean="0"/>
          </a:p>
          <a:p>
            <a:endParaRPr lang="en-CA" sz="1800" dirty="0"/>
          </a:p>
          <a:p>
            <a:r>
              <a:rPr lang="en-CA" sz="1800" dirty="0" smtClean="0"/>
              <a:t>This </a:t>
            </a:r>
            <a:r>
              <a:rPr lang="en-CA" sz="1800" dirty="0"/>
              <a:t>will enable them to instantly create a new INSTADEBIT account and complete their transaction.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" y="3581400"/>
            <a:ext cx="533400" cy="1588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3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2: Sign Up </a:t>
            </a:r>
            <a:r>
              <a:rPr lang="en-CA" sz="2000" dirty="0" smtClean="0"/>
              <a:t>(1 of 2)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3240000" cy="4525963"/>
          </a:xfrm>
        </p:spPr>
        <p:txBody>
          <a:bodyPr/>
          <a:lstStyle/>
          <a:p>
            <a:r>
              <a:rPr lang="en-CA" sz="1800" dirty="0" smtClean="0"/>
              <a:t>To create an INSTADEBIT account and complete their transaction, the customer must fill in the following fields: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First name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Last name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Email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Password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Confirm Password</a:t>
            </a:r>
          </a:p>
          <a:p>
            <a:pPr marL="342900" indent="-342900">
              <a:buFontTx/>
              <a:buChar char="-"/>
            </a:pPr>
            <a:r>
              <a:rPr lang="en-CA" sz="1600" dirty="0" smtClean="0"/>
              <a:t>Postal Code</a:t>
            </a:r>
            <a:endParaRPr lang="en-CA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95736" y="3573016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00200"/>
            <a:ext cx="4726200" cy="46341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3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2: Sign Up </a:t>
            </a:r>
            <a:r>
              <a:rPr lang="en-CA" sz="2000" dirty="0" smtClean="0"/>
              <a:t>(2 of 2)</a:t>
            </a:r>
            <a:endParaRPr lang="en-CA" sz="2000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0200"/>
            <a:ext cx="4233965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240000" cy="4525963"/>
          </a:xfrm>
        </p:spPr>
        <p:txBody>
          <a:bodyPr/>
          <a:lstStyle/>
          <a:p>
            <a:r>
              <a:rPr lang="en-CA" sz="1800" dirty="0" smtClean="0"/>
              <a:t>Entering the postal code on the previous page will result in the following fields being pre-populated on this address screen:</a:t>
            </a:r>
          </a:p>
          <a:p>
            <a:pPr marL="285750" indent="-285750">
              <a:buFontTx/>
              <a:buChar char="-"/>
            </a:pPr>
            <a:r>
              <a:rPr lang="en-CA" sz="1600" dirty="0" smtClean="0"/>
              <a:t>Street name</a:t>
            </a:r>
          </a:p>
          <a:p>
            <a:pPr marL="285750" indent="-285750">
              <a:buFontTx/>
              <a:buChar char="-"/>
            </a:pPr>
            <a:r>
              <a:rPr lang="en-CA" sz="1600" dirty="0" smtClean="0"/>
              <a:t>City</a:t>
            </a:r>
          </a:p>
          <a:p>
            <a:pPr marL="285750" indent="-285750">
              <a:buFontTx/>
              <a:buChar char="-"/>
            </a:pPr>
            <a:r>
              <a:rPr lang="en-CA" sz="1600" dirty="0" smtClean="0"/>
              <a:t>Province </a:t>
            </a:r>
          </a:p>
          <a:p>
            <a:endParaRPr lang="en-CA" sz="1800" dirty="0" smtClean="0"/>
          </a:p>
          <a:p>
            <a:r>
              <a:rPr lang="en-CA" sz="1800" dirty="0" smtClean="0"/>
              <a:t>All </a:t>
            </a:r>
            <a:r>
              <a:rPr lang="en-CA" sz="1800" dirty="0"/>
              <a:t>of the information on these two sign up screens are required in order to verify the customer’s </a:t>
            </a:r>
            <a:r>
              <a:rPr lang="en-CA" sz="1800" dirty="0" smtClean="0"/>
              <a:t>ID.</a:t>
            </a:r>
            <a:endParaRPr lang="en-CA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61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3: Add bank details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0" y="1602000"/>
            <a:ext cx="3978377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240360" cy="4525963"/>
          </a:xfrm>
        </p:spPr>
        <p:txBody>
          <a:bodyPr/>
          <a:lstStyle/>
          <a:p>
            <a:r>
              <a:rPr lang="en-CA" sz="1800" dirty="0"/>
              <a:t>Upon successful verification of </a:t>
            </a:r>
            <a:r>
              <a:rPr lang="en-CA" sz="1800" dirty="0" smtClean="0"/>
              <a:t>the </a:t>
            </a:r>
            <a:r>
              <a:rPr lang="en-CA" sz="1800" dirty="0"/>
              <a:t>customer’s ID,</a:t>
            </a:r>
            <a:r>
              <a:rPr lang="en-CA" sz="1800" dirty="0" smtClean="0"/>
              <a:t> they must enter </a:t>
            </a:r>
            <a:r>
              <a:rPr lang="en-CA" sz="1800" dirty="0"/>
              <a:t>their bank </a:t>
            </a:r>
            <a:r>
              <a:rPr lang="en-CA" sz="1800" dirty="0" smtClean="0"/>
              <a:t>account details</a:t>
            </a:r>
            <a:r>
              <a:rPr lang="en-CA" sz="1800" dirty="0"/>
              <a:t>.  </a:t>
            </a:r>
            <a:endParaRPr lang="en-CA" sz="1800" dirty="0" smtClean="0"/>
          </a:p>
          <a:p>
            <a:endParaRPr lang="en-CA" sz="1800" dirty="0"/>
          </a:p>
          <a:p>
            <a:r>
              <a:rPr lang="en-CA" sz="1800" dirty="0" smtClean="0"/>
              <a:t>This </a:t>
            </a:r>
            <a:r>
              <a:rPr lang="en-CA" sz="1800" dirty="0"/>
              <a:t>information is  only entered once and is retained</a:t>
            </a:r>
            <a:r>
              <a:rPr lang="en-CA" sz="1800" dirty="0" smtClean="0"/>
              <a:t> in their profile for </a:t>
            </a:r>
            <a:r>
              <a:rPr lang="en-CA" sz="1800" dirty="0"/>
              <a:t>future transactions.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7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4: Approve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360" cy="4525963"/>
          </a:xfrm>
        </p:spPr>
        <p:txBody>
          <a:bodyPr/>
          <a:lstStyle/>
          <a:p>
            <a:r>
              <a:rPr lang="en-CA" sz="1800" dirty="0" smtClean="0"/>
              <a:t>The customer approves the payment.</a:t>
            </a:r>
            <a:endParaRPr lang="en-CA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697400" cy="45259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7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Payment Approved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01" y="1600201"/>
            <a:ext cx="4896112" cy="387002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96000" y="1600200"/>
            <a:ext cx="3240000" cy="4525963"/>
          </a:xfrm>
        </p:spPr>
        <p:txBody>
          <a:bodyPr/>
          <a:lstStyle/>
          <a:p>
            <a:r>
              <a:rPr lang="en-CA" sz="1800" dirty="0" smtClean="0"/>
              <a:t>Upon approval, customers are presented with this Payment Approved screen.  </a:t>
            </a:r>
          </a:p>
          <a:p>
            <a:endParaRPr lang="en-CA" sz="1800" dirty="0" smtClean="0"/>
          </a:p>
          <a:p>
            <a:r>
              <a:rPr lang="en-CA" sz="1800" dirty="0" smtClean="0"/>
              <a:t>There is no action required by the customer on this page as they will automatically be taken back to their account page at the Merchant site after 3 seconds.  </a:t>
            </a:r>
          </a:p>
          <a:p>
            <a:endParaRPr lang="en-CA" sz="18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6136" y="6444000"/>
            <a:ext cx="3294856" cy="402332"/>
          </a:xfrm>
        </p:spPr>
        <p:txBody>
          <a:bodyPr/>
          <a:lstStyle/>
          <a:p>
            <a:r>
              <a:rPr lang="en-CA" dirty="0" smtClean="0"/>
              <a:t>INSTADEBIT </a:t>
            </a:r>
            <a:r>
              <a:rPr lang="en-CA" dirty="0" err="1" smtClean="0"/>
              <a:t>Canada_Transaction</a:t>
            </a:r>
            <a:r>
              <a:rPr lang="en-CA" dirty="0" smtClean="0"/>
              <a:t> Flow   |   </a:t>
            </a:r>
            <a:fld id="{E01EB3D5-0CCF-424D-83A6-8D77A5DE12C3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56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tdbt_template_pwrpt">
  <a:themeElements>
    <a:clrScheme name="INSTADEBIT Theme">
      <a:dk1>
        <a:srgbClr val="264881"/>
      </a:dk1>
      <a:lt1>
        <a:srgbClr val="FFFFFF"/>
      </a:lt1>
      <a:dk2>
        <a:srgbClr val="F68521"/>
      </a:dk2>
      <a:lt2>
        <a:srgbClr val="FFFFFF"/>
      </a:lt2>
      <a:accent1>
        <a:srgbClr val="1F497D"/>
      </a:accent1>
      <a:accent2>
        <a:srgbClr val="F79646"/>
      </a:accent2>
      <a:accent3>
        <a:srgbClr val="FFFFFF"/>
      </a:accent3>
      <a:accent4>
        <a:srgbClr val="1D2026"/>
      </a:accent4>
      <a:accent5>
        <a:srgbClr val="3A414D"/>
      </a:accent5>
      <a:accent6>
        <a:srgbClr val="F79646"/>
      </a:accent6>
      <a:hlink>
        <a:srgbClr val="3A414D"/>
      </a:hlink>
      <a:folHlink>
        <a:srgbClr val="3A414D"/>
      </a:folHlink>
    </a:clrScheme>
    <a:fontScheme name="INSTADEBIT Font Them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NSTADEBIT Theme">
      <a:dk1>
        <a:srgbClr val="264881"/>
      </a:dk1>
      <a:lt1>
        <a:srgbClr val="FFFFFF"/>
      </a:lt1>
      <a:dk2>
        <a:srgbClr val="F68521"/>
      </a:dk2>
      <a:lt2>
        <a:srgbClr val="FFFFFF"/>
      </a:lt2>
      <a:accent1>
        <a:srgbClr val="1F497D"/>
      </a:accent1>
      <a:accent2>
        <a:srgbClr val="F79646"/>
      </a:accent2>
      <a:accent3>
        <a:srgbClr val="FFFFFF"/>
      </a:accent3>
      <a:accent4>
        <a:srgbClr val="1D2026"/>
      </a:accent4>
      <a:accent5>
        <a:srgbClr val="3A414D"/>
      </a:accent5>
      <a:accent6>
        <a:srgbClr val="F79646"/>
      </a:accent6>
      <a:hlink>
        <a:srgbClr val="3A414D"/>
      </a:hlink>
      <a:folHlink>
        <a:srgbClr val="3A41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NSTADEBIT Theme">
      <a:dk1>
        <a:srgbClr val="264881"/>
      </a:dk1>
      <a:lt1>
        <a:srgbClr val="FFFFFF"/>
      </a:lt1>
      <a:dk2>
        <a:srgbClr val="F68521"/>
      </a:dk2>
      <a:lt2>
        <a:srgbClr val="FFFFFF"/>
      </a:lt2>
      <a:accent1>
        <a:srgbClr val="1F497D"/>
      </a:accent1>
      <a:accent2>
        <a:srgbClr val="F79646"/>
      </a:accent2>
      <a:accent3>
        <a:srgbClr val="FFFFFF"/>
      </a:accent3>
      <a:accent4>
        <a:srgbClr val="1D2026"/>
      </a:accent4>
      <a:accent5>
        <a:srgbClr val="3A414D"/>
      </a:accent5>
      <a:accent6>
        <a:srgbClr val="F79646"/>
      </a:accent6>
      <a:hlink>
        <a:srgbClr val="3A414D"/>
      </a:hlink>
      <a:folHlink>
        <a:srgbClr val="3A414D"/>
      </a:folHlink>
    </a:clrScheme>
    <a:fontScheme name="INSTADEBIT Font Them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Instdbt_template_pwrpt</Template>
  <TotalTime>413</TotalTime>
  <Words>771</Words>
  <Application>Microsoft Macintosh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Instdbt_template_pwrpt</vt:lpstr>
      <vt:lpstr>Transaction Flows Deposits &amp; Withdrawals</vt:lpstr>
      <vt:lpstr>Overview</vt:lpstr>
      <vt:lpstr>New Customer Sign Up &amp;  First Transaction</vt:lpstr>
      <vt:lpstr>Select ‘New User Checkout’</vt:lpstr>
      <vt:lpstr>Step 2: Sign Up (1 of 2)</vt:lpstr>
      <vt:lpstr>Step 2: Sign Up (2 of 2)</vt:lpstr>
      <vt:lpstr>Step 3: Add bank details</vt:lpstr>
      <vt:lpstr>Step 4: Approve</vt:lpstr>
      <vt:lpstr>Payment Approved</vt:lpstr>
      <vt:lpstr>Returning Customer  Bank Transaction  </vt:lpstr>
      <vt:lpstr>Log In</vt:lpstr>
      <vt:lpstr>Approve!</vt:lpstr>
      <vt:lpstr>Payment Approved</vt:lpstr>
      <vt:lpstr>Returning Customer  Balance Transaction  </vt:lpstr>
      <vt:lpstr>Log In</vt:lpstr>
      <vt:lpstr>Approve! </vt:lpstr>
      <vt:lpstr>Payment Approved</vt:lpstr>
      <vt:lpstr>Withdrawal Process</vt:lpstr>
      <vt:lpstr>www.INSTADEBIT.com</vt:lpstr>
      <vt:lpstr>Log In</vt:lpstr>
      <vt:lpstr>Withdraw Funds tab</vt:lpstr>
      <vt:lpstr>Enter amount to withdraw</vt:lpstr>
      <vt:lpstr>Withdrawal Confirmation</vt:lpstr>
      <vt:lpstr>PowerPoint Presentation</vt:lpstr>
    </vt:vector>
  </TitlesOfParts>
  <Company>Mazooma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Transaction Flow</dc:title>
  <dc:creator>Amanda Khang</dc:creator>
  <cp:lastModifiedBy>Helen Jamer</cp:lastModifiedBy>
  <cp:revision>30</cp:revision>
  <dcterms:created xsi:type="dcterms:W3CDTF">2013-07-10T14:54:23Z</dcterms:created>
  <dcterms:modified xsi:type="dcterms:W3CDTF">2017-03-06T19:22:17Z</dcterms:modified>
</cp:coreProperties>
</file>